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embeddedFontLst>
    <p:embeddedFont>
      <p:font typeface="方正少儿简体" panose="03000509000000000000" pitchFamily="65" charset="-122"/>
      <p:regular r:id="rId18"/>
    </p:embeddedFont>
    <p:embeddedFont>
      <p:font typeface="从未如此可爱" panose="02010600010101010101" charset="-122"/>
      <p:regular r:id="rId19"/>
    </p:embeddedFont>
    <p:embeddedFont>
      <p:font typeface="Calibri Light" panose="020F0302020204030204" charset="0"/>
      <p:regular r:id="rId20"/>
      <p:italic r:id="rId21"/>
    </p:embeddedFont>
    <p:embeddedFont>
      <p:font typeface="Calibri" panose="020F0502020204030204" charset="0"/>
      <p:regular r:id="rId22"/>
      <p:bold r:id="rId23"/>
      <p:italic r:id="rId24"/>
      <p:boldItalic r:id="rId25"/>
    </p:embeddedFont>
  </p:embeddedFontLst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85" autoAdjust="0"/>
    <p:restoredTop sz="94660"/>
  </p:normalViewPr>
  <p:slideViewPr>
    <p:cSldViewPr snapToGrid="0">
      <p:cViewPr>
        <p:scale>
          <a:sx n="100" d="100"/>
          <a:sy n="100" d="100"/>
        </p:scale>
        <p:origin x="912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font" Target="fonts/font8.fntdata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360316-9765-40F6-9BA7-B658389ED1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33B966-17D2-4132-800E-ED1766C19B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3B966-17D2-4132-800E-ED1766C19B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3B966-17D2-4132-800E-ED1766C19B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3B966-17D2-4132-800E-ED1766C19B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3B966-17D2-4132-800E-ED1766C19B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3B966-17D2-4132-800E-ED1766C19B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3B966-17D2-4132-800E-ED1766C19B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3B966-17D2-4132-800E-ED1766C19B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3B966-17D2-4132-800E-ED1766C19B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3B966-17D2-4132-800E-ED1766C19B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3B966-17D2-4132-800E-ED1766C19B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3B966-17D2-4132-800E-ED1766C19B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25447-B741-4900-9969-94E5015C1C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1E90A-677F-474B-BBFD-3CA09E17C0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25447-B741-4900-9969-94E5015C1C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1E90A-677F-474B-BBFD-3CA09E17C0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25447-B741-4900-9969-94E5015C1C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1E90A-677F-474B-BBFD-3CA09E17C0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25447-B741-4900-9969-94E5015C1C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1E90A-677F-474B-BBFD-3CA09E17C0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25447-B741-4900-9969-94E5015C1C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1E90A-677F-474B-BBFD-3CA09E17C0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25447-B741-4900-9969-94E5015C1C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1E90A-677F-474B-BBFD-3CA09E17C0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25447-B741-4900-9969-94E5015C1C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1E90A-677F-474B-BBFD-3CA09E17C0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25447-B741-4900-9969-94E5015C1C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1E90A-677F-474B-BBFD-3CA09E17C0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25447-B741-4900-9969-94E5015C1C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1E90A-677F-474B-BBFD-3CA09E17C0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25447-B741-4900-9969-94E5015C1C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1E90A-677F-474B-BBFD-3CA09E17C0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25447-B741-4900-9969-94E5015C1C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1E90A-677F-474B-BBFD-3CA09E17C0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25447-B741-4900-9969-94E5015C1C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1E90A-677F-474B-BBFD-3CA09E17C0A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0.png"/><Relationship Id="rId11" Type="http://schemas.microsoft.com/office/2007/relationships/media" Target="../media/media1.mp3"/><Relationship Id="rId10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19.png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5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11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2.jpeg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image" Target="../media/image7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0.jpe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7.png"/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3.jpeg"/><Relationship Id="rId6" Type="http://schemas.openxmlformats.org/officeDocument/2006/relationships/image" Target="../media/image22.png"/><Relationship Id="rId5" Type="http://schemas.openxmlformats.org/officeDocument/2006/relationships/image" Target="../media/image5.png"/><Relationship Id="rId4" Type="http://schemas.openxmlformats.org/officeDocument/2006/relationships/image" Target="../media/image7.png"/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7.png"/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00" y="2765789"/>
            <a:ext cx="8801100" cy="3687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724" y="540771"/>
            <a:ext cx="4364220" cy="445003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4569" y="2308656"/>
            <a:ext cx="460895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1500" dirty="0">
                <a:solidFill>
                  <a:schemeClr val="accent1">
                    <a:lumMod val="7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防</a:t>
            </a:r>
            <a:r>
              <a:rPr lang="zh-CN" altLang="zh-CN" sz="11500" dirty="0" smtClean="0">
                <a:solidFill>
                  <a:schemeClr val="accent1">
                    <a:lumMod val="7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溺水</a:t>
            </a:r>
            <a:endParaRPr lang="zh-CN" altLang="en-US" sz="8800" dirty="0">
              <a:solidFill>
                <a:schemeClr val="accent1">
                  <a:lumMod val="7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54" y="1"/>
            <a:ext cx="4247708" cy="20429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950600" y="3120589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8000" dirty="0" smtClean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安全教育</a:t>
            </a:r>
            <a:endParaRPr lang="zh-CN" altLang="en-US" sz="88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" y="1035323"/>
            <a:ext cx="1554518" cy="34087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25945" y="3991892"/>
            <a:ext cx="4266055" cy="286610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769" y="5166871"/>
            <a:ext cx="2018346" cy="169112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91" y="3963697"/>
            <a:ext cx="4419153" cy="28943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61044" y="-8468"/>
            <a:ext cx="3619346" cy="16848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66683" y="-698066"/>
            <a:ext cx="1170497" cy="256663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021503" y="783166"/>
            <a:ext cx="1170497" cy="256663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7162336" y="5381256"/>
            <a:ext cx="2575962" cy="1489997"/>
          </a:xfrm>
          <a:prstGeom prst="rect">
            <a:avLst/>
          </a:prstGeom>
        </p:spPr>
      </p:pic>
      <p:pic>
        <p:nvPicPr>
          <p:cNvPr id="15" name="快乐歌(演唱曲) 疗愈系纯真童声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364387" y="6147991"/>
            <a:ext cx="609600" cy="6096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950585" y="4991100"/>
            <a:ext cx="29762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chemeClr val="accent2">
                    <a:lumMod val="75000"/>
                  </a:schemeClr>
                </a:solidFill>
                <a:latin typeface="从未如此可爱" panose="02010600010101010101" charset="-122"/>
                <a:ea typeface="从未如此可爱" panose="02010600010101010101" charset="-122"/>
                <a:cs typeface="从未如此可爱" panose="02010600010101010101" charset="-122"/>
              </a:rPr>
              <a:t>六</a:t>
            </a:r>
            <a:r>
              <a:rPr lang="en-US" altLang="zh-CN" sz="6000">
                <a:solidFill>
                  <a:schemeClr val="accent2">
                    <a:lumMod val="75000"/>
                  </a:schemeClr>
                </a:solidFill>
                <a:latin typeface="从未如此可爱" panose="02010600010101010101" charset="-122"/>
                <a:ea typeface="从未如此可爱" panose="02010600010101010101" charset="-122"/>
                <a:cs typeface="从未如此可爱" panose="02010600010101010101" charset="-122"/>
              </a:rPr>
              <a:t>3</a:t>
            </a:r>
            <a:r>
              <a:rPr lang="zh-CN" altLang="en-US" sz="6000">
                <a:solidFill>
                  <a:schemeClr val="accent2">
                    <a:lumMod val="75000"/>
                  </a:schemeClr>
                </a:solidFill>
                <a:latin typeface="从未如此可爱" panose="02010600010101010101" charset="-122"/>
                <a:ea typeface="从未如此可爱" panose="02010600010101010101" charset="-122"/>
                <a:cs typeface="从未如此可爱" panose="02010600010101010101" charset="-122"/>
              </a:rPr>
              <a:t>中队</a:t>
            </a:r>
            <a:endParaRPr lang="zh-CN" altLang="en-US" sz="6000">
              <a:solidFill>
                <a:schemeClr val="accent2">
                  <a:lumMod val="75000"/>
                </a:schemeClr>
              </a:solidFill>
              <a:latin typeface="从未如此可爱" panose="02010600010101010101" charset="-122"/>
              <a:ea typeface="从未如此可爱" panose="02010600010101010101" charset="-122"/>
              <a:cs typeface="从未如此可爱" panose="0201060001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0"/>
    </mc:Choice>
    <mc:Fallback>
      <p:transition spd="slow" advTm="10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fill="hold" nodeType="click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2" fill="hold" nodeType="click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fill="hold" nodeType="click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1" fill="hold" nodeType="click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3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1" fill="hold" nodeType="click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3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3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8" fill="hold" nodeType="click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4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" presetClass="entr" presetSubtype="4" fill="hold" nodeType="click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" presetClass="entr" presetSubtype="4" fill="hold" nodeType="click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5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5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2" presetClass="entr" presetSubtype="4" fill="hold" nodeType="click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5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6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4" fill="hold" grpId="0" nodeType="click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7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7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" presetClass="entr" presetSubtype="2" fill="hold" nodeType="click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7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8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2" presetClass="entr" presetSubtype="1" fill="hold" nodeType="click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8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8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87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</p:childTnLst>
            </p:cTn>
          </p:par>
        </p:tnLst>
        <p:bldLst>
          <p:bldP spid="4" grpId="0"/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87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</p:childTnLst>
            </p:cTn>
          </p:par>
        </p:tnLst>
        <p:bldLst>
          <p:bldP spid="4" grpId="0"/>
          <p:bldP spid="8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83726" y="663393"/>
            <a:ext cx="69557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五、岸上急救溺水者方法</a:t>
            </a:r>
            <a:endParaRPr lang="zh-CN" altLang="en-US" sz="5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24624" y="2888240"/>
            <a:ext cx="52739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1. </a:t>
            </a:r>
            <a:r>
              <a:rPr lang="zh-CN" altLang="en-US" sz="2400" dirty="0" smtClean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迅速</a:t>
            </a:r>
            <a:r>
              <a:rPr lang="zh-CN" altLang="en-US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清除溺水者口、鼻中的污泥、杂草及分泌物，保持呼吸道通畅，并拉出舌头，以避免堵塞</a:t>
            </a:r>
            <a:r>
              <a:rPr lang="zh-CN" altLang="en-US" sz="2400" dirty="0" smtClean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呼吸道。</a:t>
            </a:r>
            <a:endParaRPr lang="zh-CN" altLang="en-US" sz="2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93" y="5295900"/>
            <a:ext cx="1878307" cy="15753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15710" y="4115871"/>
            <a:ext cx="1076290" cy="23600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689" y="2227079"/>
            <a:ext cx="4761021" cy="562360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20403" y="1"/>
            <a:ext cx="2833452" cy="14538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497" y="4867688"/>
            <a:ext cx="3038898" cy="19903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-22345" y="1930814"/>
            <a:ext cx="1076290" cy="2360058"/>
          </a:xfrm>
          <a:prstGeom prst="rect">
            <a:avLst/>
          </a:prstGeom>
        </p:spPr>
      </p:pic>
    </p:spTree>
  </p:cSld>
  <p:clrMapOvr>
    <a:masterClrMapping/>
  </p:clrMapOvr>
  <p:transition spd="slow" advTm="10000">
    <p:cover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" presetClass="entr" presetSubtype="4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" presetClass="entr" presetSubtype="1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" presetClass="entr" presetSubtype="8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7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83726" y="663393"/>
            <a:ext cx="69557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五、岸上急救溺水者方法</a:t>
            </a:r>
            <a:endParaRPr lang="zh-CN" altLang="en-US" sz="5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73236" y="2130711"/>
            <a:ext cx="512147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、将溺水者举起，使其俯卧在救护者肩上，腹部紧贴救护者肩部，头脚下垂，以使呼吸道内积水自然流出。但不要因为呛水而耽误了进行心肺复苏的时间；</a:t>
            </a:r>
            <a:endParaRPr lang="zh-CN" altLang="en-US" sz="2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、进行口对口人工呼吸及心脏按摩；并尽快联系急救中心或送去</a:t>
            </a:r>
            <a:r>
              <a:rPr lang="zh-CN" altLang="en-US" sz="2400" dirty="0" smtClean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医院。</a:t>
            </a:r>
            <a:endParaRPr lang="zh-CN" altLang="en-US" sz="2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93" y="5295900"/>
            <a:ext cx="1878307" cy="15753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15710" y="4115871"/>
            <a:ext cx="1076290" cy="23600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00000">
            <a:off x="7926577" y="262390"/>
            <a:ext cx="4364220" cy="44500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446" y="4867688"/>
            <a:ext cx="3038898" cy="19903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22346" y="1879561"/>
            <a:ext cx="1298695" cy="2847741"/>
          </a:xfrm>
          <a:prstGeom prst="rect">
            <a:avLst/>
          </a:prstGeom>
        </p:spPr>
      </p:pic>
    </p:spTree>
  </p:cSld>
  <p:clrMapOvr>
    <a:masterClrMapping/>
  </p:clrMapOvr>
  <p:transition spd="slow" advTm="2000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" presetClass="entr" presetSubtype="4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" presetClass="entr" presetSubtype="8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7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545" y="1966110"/>
            <a:ext cx="9664164" cy="404856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375" y="2407966"/>
            <a:ext cx="3493606" cy="445003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384" y="2056206"/>
            <a:ext cx="3161281" cy="48017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78678" y="1"/>
            <a:ext cx="2833452" cy="145380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90741" y="795361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一、预防溺水的措施</a:t>
            </a:r>
            <a:endParaRPr lang="zh-CN" altLang="en-US" sz="5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122" y="5728254"/>
            <a:ext cx="1362808" cy="1143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88564" y="5140813"/>
            <a:ext cx="2621878" cy="171718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15709" y="538530"/>
            <a:ext cx="1076290" cy="236005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589679" y="2991732"/>
            <a:ext cx="21685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、应在成人带领下游泳，学会游泳</a:t>
            </a:r>
            <a:r>
              <a:rPr lang="zh-CN" altLang="en-US" sz="2400" dirty="0" smtClean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；</a:t>
            </a:r>
            <a:endParaRPr lang="zh-CN" altLang="en-US" sz="2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26555" y="2898588"/>
            <a:ext cx="21226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、不要独自在河边</a:t>
            </a:r>
            <a:r>
              <a:rPr lang="zh-CN" altLang="en-US" sz="2400" dirty="0" smtClean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、水塘边</a:t>
            </a:r>
            <a:r>
              <a:rPr lang="zh-CN" altLang="en-US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玩耍</a:t>
            </a:r>
            <a:r>
              <a:rPr lang="zh-CN" altLang="en-US" sz="2400" dirty="0" smtClean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；</a:t>
            </a:r>
            <a:endParaRPr lang="zh-CN" altLang="en-US" sz="2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 advTm="1000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grpId="0" nodeType="click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fill="hold" nodeType="click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" presetClass="entr" presetSubtype="4" fill="hold" nodeType="click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fill="hold" nodeType="click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1" fill="hold" nodeType="click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ntr" presetSubtype="2" fill="hold" nodeType="click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ntr" presetSubtype="4" fill="hold" nodeType="click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7" grpId="0"/>
          <p:bldP spid="1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7" grpId="0"/>
          <p:bldP spid="15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465" y="2596977"/>
            <a:ext cx="8801100" cy="36870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833452" cy="145380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105362" y="1104828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一、预防溺水的措施</a:t>
            </a:r>
            <a:endParaRPr lang="zh-CN" altLang="en-US" sz="5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4168" y="5464938"/>
            <a:ext cx="1676762" cy="140631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7597" y="3695700"/>
            <a:ext cx="4828343" cy="316229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15709" y="1081269"/>
            <a:ext cx="1076290" cy="236005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640349" y="3242862"/>
            <a:ext cx="3251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、不去非游泳区游泳；</a:t>
            </a:r>
            <a:endParaRPr lang="zh-CN" altLang="en-US" sz="2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t="5366" r="2467" b="2577"/>
          <a:stretch>
            <a:fillRect/>
          </a:stretch>
        </p:blipFill>
        <p:spPr>
          <a:xfrm>
            <a:off x="7149620" y="2359979"/>
            <a:ext cx="2644548" cy="2671441"/>
          </a:xfrm>
          <a:prstGeom prst="ellipse">
            <a:avLst/>
          </a:prstGeom>
        </p:spPr>
      </p:pic>
    </p:spTree>
  </p:cSld>
  <p:clrMapOvr>
    <a:masterClrMapping/>
  </p:clrMapOvr>
  <p:transition spd="med" advTm="10000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4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4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" presetClass="entr" presetSubtype="2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" presetClass="entr" presetSubtype="1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7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965" y="2307138"/>
            <a:ext cx="8801100" cy="36870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524" y="1"/>
            <a:ext cx="2833452" cy="145380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53946" y="1137685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一、预防溺水的措施</a:t>
            </a:r>
            <a:endParaRPr lang="zh-CN" altLang="en-US" sz="5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991" y="5464938"/>
            <a:ext cx="1676762" cy="140631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22345" y="2367244"/>
            <a:ext cx="1076290" cy="236005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113631" y="2699028"/>
            <a:ext cx="3251199" cy="1696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、不会游泳者，不要游到深水区</a:t>
            </a:r>
            <a:r>
              <a:rPr lang="zh-CN" altLang="en-US" sz="2400" dirty="0" smtClean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，即使</a:t>
            </a:r>
            <a:r>
              <a:rPr lang="zh-CN" altLang="en-US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带着救生圈也不安全；</a:t>
            </a:r>
            <a:endParaRPr lang="zh-CN" altLang="en-US" sz="2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330" y="2915894"/>
            <a:ext cx="1485714" cy="11428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302" y="4121293"/>
            <a:ext cx="1422222" cy="16126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591" y="3223655"/>
            <a:ext cx="1511111" cy="185396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159" y="3695700"/>
            <a:ext cx="4828342" cy="3162299"/>
          </a:xfrm>
          <a:prstGeom prst="rect">
            <a:avLst/>
          </a:prstGeom>
        </p:spPr>
      </p:pic>
    </p:spTree>
  </p:cSld>
  <p:clrMapOvr>
    <a:masterClrMapping/>
  </p:clrMapOvr>
  <p:transition spd="slow" advTm="10000">
    <p:cover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grpId="0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6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4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2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" presetClass="entr" presetSubtype="4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6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6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6" fill="hold">
                          <p:stCondLst>
                            <p:cond delay="indefinite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2" presetClass="entr" presetSubtype="8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7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" presetClass="entr" presetSubtype="1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7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6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6" fill="hold">
                          <p:stCondLst>
                            <p:cond delay="indefinite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7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7396" y="2388671"/>
            <a:ext cx="8801100" cy="38953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67" y="1"/>
            <a:ext cx="2833452" cy="145380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37597" y="1153107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一、预防溺水的措施</a:t>
            </a:r>
            <a:endParaRPr lang="zh-CN" altLang="en-US" sz="5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332" y="5464938"/>
            <a:ext cx="1676762" cy="140631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2083" y="3695700"/>
            <a:ext cx="4828343" cy="316229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7588" y="2388671"/>
            <a:ext cx="1076292" cy="236005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351365" y="3231544"/>
            <a:ext cx="31108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</a:t>
            </a:r>
            <a:r>
              <a:rPr lang="zh-CN" altLang="en-US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、游泳前要做适当的准备活动，以防抽筋</a:t>
            </a:r>
            <a:endParaRPr lang="zh-CN" altLang="en-US" sz="2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967" y="610937"/>
            <a:ext cx="5346032" cy="62603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626" y="2760839"/>
            <a:ext cx="1302660" cy="1192963"/>
          </a:xfrm>
          <a:prstGeom prst="rect">
            <a:avLst/>
          </a:prstGeom>
        </p:spPr>
      </p:pic>
    </p:spTree>
  </p:cSld>
  <p:clrMapOvr>
    <a:masterClrMapping/>
  </p:clrMapOvr>
  <p:transition spd="slow" advTm="1000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6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" presetClass="entr" presetSubtype="8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6" fill="hold">
                          <p:stCondLst>
                            <p:cond delay="indefinite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2" presetClass="entr" presetSubtype="1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6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6" fill="hold">
                          <p:stCondLst>
                            <p:cond delay="indefinite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7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80" t="17449" r="22811" b="57096"/>
          <a:stretch>
            <a:fillRect/>
          </a:stretch>
        </p:blipFill>
        <p:spPr>
          <a:xfrm>
            <a:off x="5963751" y="2281533"/>
            <a:ext cx="2158999" cy="2187038"/>
          </a:xfrm>
          <a:prstGeom prst="ellipse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03054" y="512018"/>
            <a:ext cx="63401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二、溺水时的自救方法</a:t>
            </a:r>
            <a:endParaRPr lang="zh-CN" altLang="en-US" sz="5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40293" y="2183524"/>
            <a:ext cx="3645331" cy="2250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、放松全身，让身体飘浮在水面上，将头部浮出水面</a:t>
            </a:r>
            <a:r>
              <a:rPr lang="zh-CN" altLang="en-US" sz="2400" dirty="0" smtClean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，用</a:t>
            </a:r>
            <a:r>
              <a:rPr lang="zh-CN" altLang="en-US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脚踢水，防止体力丧失，等待救援</a:t>
            </a:r>
            <a:r>
              <a:rPr lang="zh-CN" altLang="en-US" sz="2400" dirty="0" smtClean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；</a:t>
            </a:r>
            <a:endParaRPr lang="zh-CN" altLang="en-US" sz="2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33" t="51742" r="51458" b="22803"/>
          <a:stretch>
            <a:fillRect/>
          </a:stretch>
        </p:blipFill>
        <p:spPr>
          <a:xfrm>
            <a:off x="9431215" y="4556260"/>
            <a:ext cx="2158999" cy="2187038"/>
          </a:xfrm>
          <a:prstGeom prst="ellipse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200" y="1360995"/>
            <a:ext cx="4761021" cy="5623606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950224" y="1551019"/>
            <a:ext cx="2336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、不要慌张，发现周围有人时立即呼救</a:t>
            </a:r>
            <a:r>
              <a:rPr lang="zh-CN" altLang="en-US" sz="2400" dirty="0" smtClean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；</a:t>
            </a:r>
            <a:endParaRPr lang="zh-CN" altLang="en-US" sz="2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46778" y="4961116"/>
            <a:ext cx="2464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、身体下沉时，可将手掌向下压；</a:t>
            </a:r>
            <a:endParaRPr lang="zh-CN" altLang="en-US" sz="2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>
            <a:off x="5511078" y="3630795"/>
            <a:ext cx="2709029" cy="167555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016" y="5458287"/>
            <a:ext cx="1676762" cy="140631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684" y="5162427"/>
            <a:ext cx="2605032" cy="169557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78678" y="1"/>
            <a:ext cx="2833452" cy="1453809"/>
          </a:xfrm>
          <a:prstGeom prst="rect">
            <a:avLst/>
          </a:prstGeom>
        </p:spPr>
      </p:pic>
    </p:spTree>
  </p:cSld>
  <p:clrMapOvr>
    <a:masterClrMapping/>
  </p:clrMapOvr>
  <p:transition spd="med" advTm="10000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grpId="0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5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" presetClass="entr" presetSubtype="4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4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6" fill="hold">
                          <p:stCondLst>
                            <p:cond delay="indefinite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2" presetClass="entr" presetSubtype="4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7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" presetClass="entr" presetSubtype="1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7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2" presetClass="entr" presetSubtype="4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8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7" grpId="0"/>
          <p:bldP spid="16" grpId="0"/>
          <p:bldP spid="1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5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6" fill="hold">
                          <p:stCondLst>
                            <p:cond delay="indefinite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7" grpId="0"/>
          <p:bldP spid="16" grpId="0"/>
          <p:bldP spid="18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5654" y="-924707"/>
            <a:ext cx="8801100" cy="389530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94826" y="778014"/>
            <a:ext cx="63401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二、溺水时的自救方法</a:t>
            </a:r>
            <a:endParaRPr lang="zh-CN" altLang="en-US" sz="5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48574" y="2970601"/>
            <a:ext cx="478559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、如果在水中突然抽筋，又无法靠岸时，立即求救。如周围无人，可深吸一口气潜入水中，伸直抽筋的那条腿，用手将脚趾向上扳，以解除抽筋。</a:t>
            </a:r>
            <a:endParaRPr lang="zh-CN" altLang="en-US" sz="2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0" y="141592"/>
            <a:ext cx="7040603" cy="36425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49361" y="2845036"/>
            <a:ext cx="7314285" cy="37841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515" y="5464938"/>
            <a:ext cx="1676762" cy="140631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090310" y="4096820"/>
            <a:ext cx="1076290" cy="23600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446" y="4867688"/>
            <a:ext cx="3038898" cy="1990311"/>
          </a:xfrm>
          <a:prstGeom prst="rect">
            <a:avLst/>
          </a:prstGeom>
        </p:spPr>
      </p:pic>
    </p:spTree>
  </p:cSld>
  <p:clrMapOvr>
    <a:masterClrMapping/>
  </p:clrMapOvr>
  <p:transition spd="slow" advTm="10000">
    <p:cover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1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" presetClass="entr" presetSubtype="4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" presetClass="entr" presetSubtype="4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" presetClass="entr" presetSubtype="2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7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055" y="3729246"/>
            <a:ext cx="8801100" cy="389530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94826" y="778014"/>
            <a:ext cx="88024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三、发现有人溺水时的救护方法</a:t>
            </a:r>
            <a:endParaRPr lang="zh-CN" altLang="en-US" sz="5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20101" y="1883518"/>
            <a:ext cx="70835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可将救生圈、竹竿、木板等物抛给溺水者，再将其拖至岸边；若没有救护器材，可入水直接救护。接近溺水者时要转动他的髋部，使其背向自己然后拖运。拖运时通常采用侧泳或仰泳拖运法。特别强调：未成年人发现有人溺水，不能冒然下水营救，应立即大声呼救，或利用救生器材呼救。救人也要在自己能力范围之内！ </a:t>
            </a:r>
            <a:endParaRPr lang="zh-CN" altLang="en-US" sz="2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9160" y="544358"/>
            <a:ext cx="7040603" cy="36425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50142" y="1680811"/>
            <a:ext cx="7314285" cy="37841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68" y="5295900"/>
            <a:ext cx="1878307" cy="15753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090310" y="4284909"/>
            <a:ext cx="1076290" cy="23600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007" y="3572874"/>
            <a:ext cx="1767663" cy="18134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128" y="4793899"/>
            <a:ext cx="4086185" cy="1900551"/>
          </a:xfrm>
          <a:prstGeom prst="rect">
            <a:avLst/>
          </a:prstGeom>
        </p:spPr>
      </p:pic>
    </p:spTree>
  </p:cSld>
  <p:clrMapOvr>
    <a:masterClrMapping/>
  </p:clrMapOvr>
  <p:transition spd="slow" advTm="1000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grpId="0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" presetClass="entr" presetSubtype="4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" presetClass="entr" presetSubtype="12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" presetClass="entr" presetSubtype="4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" presetClass="entr" presetSubtype="2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" presetClass="entr" presetSubtype="1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7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7452" y="-1284261"/>
            <a:ext cx="8801100" cy="389530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94826" y="778014"/>
            <a:ext cx="75713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四、同伴溺水后如何急救？</a:t>
            </a:r>
            <a:endParaRPr lang="zh-CN" altLang="en-US" sz="5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12422" y="2095715"/>
            <a:ext cx="70835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万一同伴发生溺水的情况后，切莫贸然下水救人，应马上呼喊大人搭救。将溺水者搭救上岸后，立刻撬开牙齿，清除口腔和鼻内的杂物，使呼吸道通畅；抢救者屈膝，将病人俯卧于大腿上，头朝下，按压腹部迫使呼吸道及胃内的水倒出，如溺水者呼吸和心跳均已停止，应头向上做胸外心脏按摩和人工呼吸，同时急速送医院抢救</a:t>
            </a:r>
            <a:r>
              <a:rPr lang="zh-CN" altLang="en-US" sz="2400" dirty="0" smtClean="0">
                <a:ln w="123825">
                  <a:noFill/>
                </a:ln>
                <a:solidFill>
                  <a:srgbClr val="7030A0"/>
                </a:solidFill>
                <a:effectLst>
                  <a:glow rad="241300">
                    <a:schemeClr val="bg1">
                      <a:alpha val="94000"/>
                    </a:schemeClr>
                  </a:glow>
                </a:effectLst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。 </a:t>
            </a:r>
            <a:endParaRPr lang="zh-CN" altLang="en-US" sz="2400" dirty="0">
              <a:ln w="123825">
                <a:noFill/>
              </a:ln>
              <a:solidFill>
                <a:srgbClr val="7030A0"/>
              </a:solidFill>
              <a:effectLst>
                <a:glow rad="241300">
                  <a:schemeClr val="bg1">
                    <a:alpha val="94000"/>
                  </a:schemeClr>
                </a:glow>
              </a:effectLst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926" y="181352"/>
            <a:ext cx="7040603" cy="36425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2361" y="2188811"/>
            <a:ext cx="7314285" cy="37841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93" y="5295900"/>
            <a:ext cx="1878307" cy="15753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15710" y="4115871"/>
            <a:ext cx="1076290" cy="2360058"/>
          </a:xfrm>
          <a:prstGeom prst="rect">
            <a:avLst/>
          </a:prstGeom>
        </p:spPr>
      </p:pic>
    </p:spTree>
  </p:cSld>
  <p:clrMapOvr>
    <a:masterClrMapping/>
  </p:clrMapOvr>
  <p:transition spd="med" advTm="10000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grpId="0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1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" presetClass="entr" presetSubtype="4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" presetClass="entr" presetSubtype="2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7" grpId="0"/>
        </p:bldLst>
      </p:timing>
    </mc:Fallback>
  </mc:AlternateContent>
</p:sld>
</file>

<file path=ppt/tags/tag1.xml><?xml version="1.0" encoding="utf-8"?>
<p:tagLst xmlns:p="http://schemas.openxmlformats.org/presentationml/2006/main">
  <p:tag name="ISPRING_PRESENTATION_TITLE" val="128"/>
  <p:tag name="COMMONDATA" val="eyJoZGlkIjoiNjEyMzU4M2U4YjRhNDdkOGVhODBmMDMwZDE3YTAwMDA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785</Words>
  <Application>WPS 演示</Application>
  <PresentationFormat>宽屏</PresentationFormat>
  <Paragraphs>53</Paragraphs>
  <Slides>11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方正少儿简体</vt:lpstr>
      <vt:lpstr>从未如此可爱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/>
  <cp:lastModifiedBy>Administrator</cp:lastModifiedBy>
  <cp:revision>3</cp:revision>
  <dcterms:created xsi:type="dcterms:W3CDTF">2022-04-26T07:55:00Z</dcterms:created>
  <dcterms:modified xsi:type="dcterms:W3CDTF">2022-04-27T06:59:31Z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281848B67DD24F11900B2743B4E28120</vt:lpwstr>
  </property>
  <property fmtid="{D5CDD505-2E9C-101B-9397-08002B2CF9AE}" pid="3" name="KSOProductBuildVer">
    <vt:lpwstr>2052-11.1.0.11636</vt:lpwstr>
  </property>
</Properties>
</file>